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4"/>
  </p:notesMasterIdLst>
  <p:handoutMasterIdLst>
    <p:handoutMasterId r:id="rId25"/>
  </p:handoutMasterIdLst>
  <p:sldIdLst>
    <p:sldId id="445" r:id="rId2"/>
    <p:sldId id="257" r:id="rId3"/>
    <p:sldId id="340" r:id="rId4"/>
    <p:sldId id="341" r:id="rId5"/>
    <p:sldId id="465" r:id="rId6"/>
    <p:sldId id="410" r:id="rId7"/>
    <p:sldId id="412" r:id="rId8"/>
    <p:sldId id="411" r:id="rId9"/>
    <p:sldId id="404" r:id="rId10"/>
    <p:sldId id="347" r:id="rId11"/>
    <p:sldId id="405" r:id="rId12"/>
    <p:sldId id="346" r:id="rId13"/>
    <p:sldId id="349" r:id="rId14"/>
    <p:sldId id="448" r:id="rId15"/>
    <p:sldId id="430" r:id="rId16"/>
    <p:sldId id="446" r:id="rId17"/>
    <p:sldId id="406" r:id="rId18"/>
    <p:sldId id="407" r:id="rId19"/>
    <p:sldId id="408" r:id="rId20"/>
    <p:sldId id="447" r:id="rId21"/>
    <p:sldId id="449" r:id="rId22"/>
    <p:sldId id="398" r:id="rId23"/>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83" autoAdjust="0"/>
  </p:normalViewPr>
  <p:slideViewPr>
    <p:cSldViewPr>
      <p:cViewPr varScale="1">
        <p:scale>
          <a:sx n="88" d="100"/>
          <a:sy n="88" d="100"/>
        </p:scale>
        <p:origin x="1327"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22"/>
    </p:cViewPr>
  </p:sorterViewPr>
  <p:notesViewPr>
    <p:cSldViewPr>
      <p:cViewPr varScale="1">
        <p:scale>
          <a:sx n="70" d="100"/>
          <a:sy n="70" d="100"/>
        </p:scale>
        <p:origin x="-14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1228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1228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11E6A672-7DAE-46E9-81BF-68B9657AB688}" type="slidenum">
              <a:rPr lang="en-US"/>
              <a:pPr/>
              <a:t>‹#›</a:t>
            </a:fld>
            <a:endParaRPr lang="en-US" dirty="0"/>
          </a:p>
        </p:txBody>
      </p:sp>
    </p:spTree>
    <p:extLst>
      <p:ext uri="{BB962C8B-B14F-4D97-AF65-F5344CB8AC3E}">
        <p14:creationId xmlns:p14="http://schemas.microsoft.com/office/powerpoint/2010/main" val="4169688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93DAC186-BBA3-444C-A706-B0DD7F88873C}" type="slidenum">
              <a:rPr lang="en-US"/>
              <a:pPr/>
              <a:t>‹#›</a:t>
            </a:fld>
            <a:endParaRPr lang="en-US" dirty="0"/>
          </a:p>
        </p:txBody>
      </p:sp>
    </p:spTree>
    <p:extLst>
      <p:ext uri="{BB962C8B-B14F-4D97-AF65-F5344CB8AC3E}">
        <p14:creationId xmlns:p14="http://schemas.microsoft.com/office/powerpoint/2010/main" val="3946454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AEA37-2F54-467C-995E-4C986F6541E9}" type="slidenum">
              <a:rPr lang="en-US"/>
              <a:pPr/>
              <a:t>2</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3A2547-7F5B-4A2E-A0A8-39BD6CACF8F0}" type="slidenum">
              <a:rPr lang="en-US"/>
              <a:pPr/>
              <a:t>3</a:t>
            </a:fld>
            <a:endParaRPr lang="en-US" dirty="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135DE-B47F-46CC-A457-BDE06257A699}" type="slidenum">
              <a:rPr lang="en-US"/>
              <a:pPr/>
              <a:t>4</a:t>
            </a:fld>
            <a:endParaRPr lang="en-US" dirty="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889DF-D527-4197-8BDC-A7B0FDB99C7A}" type="slidenum">
              <a:rPr lang="en-US"/>
              <a:pPr/>
              <a:t>10</a:t>
            </a:fld>
            <a:endParaRPr lang="en-US" dirty="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3DC66-C3F3-47D7-BFEF-ECF7BC1FC6CC}" type="slidenum">
              <a:rPr lang="en-US"/>
              <a:pPr/>
              <a:t>12</a:t>
            </a:fld>
            <a:endParaRPr lang="en-US" dirty="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1BD0B-063E-4A29-896E-BF518C7B8850}" type="slidenum">
              <a:rPr lang="en-US"/>
              <a:pPr/>
              <a:t>13</a:t>
            </a:fld>
            <a:endParaRPr lang="en-US"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C5C3D-8FDD-4C0D-8F6C-B327CF15F9A3}" type="slidenum">
              <a:rPr lang="en-US"/>
              <a:pPr/>
              <a:t>22</a:t>
            </a:fld>
            <a:endParaRPr lang="en-US" dirty="0"/>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124200"/>
            <a:ext cx="7772400" cy="838200"/>
          </a:xfrm>
        </p:spPr>
        <p:txBody>
          <a:bodyPr/>
          <a:lstStyle>
            <a:lvl1pPr>
              <a:defRPr sz="4400"/>
            </a:lvl1pPr>
          </a:lstStyle>
          <a:p>
            <a:pPr lvl="0"/>
            <a:r>
              <a:rPr lang="en-US" noProof="0"/>
              <a:t>Click to edit Master title</a:t>
            </a:r>
          </a:p>
        </p:txBody>
      </p:sp>
      <p:sp>
        <p:nvSpPr>
          <p:cNvPr id="4099" name="Rectangle 3"/>
          <p:cNvSpPr>
            <a:spLocks noGrp="1" noChangeArrowheads="1"/>
          </p:cNvSpPr>
          <p:nvPr>
            <p:ph type="subTitle" idx="1"/>
          </p:nvPr>
        </p:nvSpPr>
        <p:spPr>
          <a:xfrm>
            <a:off x="1371600" y="4191000"/>
            <a:ext cx="6248400" cy="990600"/>
          </a:xfrm>
        </p:spPr>
        <p:txBody>
          <a:bodyPr/>
          <a:lstStyle>
            <a:lvl1pPr marL="0" indent="0" algn="ctr">
              <a:buFontTx/>
              <a:buNone/>
              <a:defRPr sz="4300" b="1"/>
            </a:lvl1pPr>
          </a:lstStyle>
          <a:p>
            <a:pPr lvl="0"/>
            <a:r>
              <a:rPr lang="en-US" noProof="0"/>
              <a:t>Click to edit Master subtitle style</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22222"/>
                </a:solidFill>
              </a:defRPr>
            </a:lvl1pPr>
          </a:lstStyle>
          <a:p>
            <a:endParaRPr lang="en-US" dirty="0"/>
          </a:p>
        </p:txBody>
      </p:sp>
      <p:sp>
        <p:nvSpPr>
          <p:cNvPr id="4101" name="Rectangle 5"/>
          <p:cNvSpPr>
            <a:spLocks noGrp="1" noChangeArrowheads="1"/>
          </p:cNvSpPr>
          <p:nvPr>
            <p:ph type="ftr" sz="quarter" idx="3"/>
          </p:nvPr>
        </p:nvSpPr>
        <p:spPr>
          <a:xfrm>
            <a:off x="3124200" y="6248400"/>
            <a:ext cx="2895600" cy="457200"/>
          </a:xfrm>
        </p:spPr>
        <p:txBody>
          <a:bodyPr/>
          <a:lstStyle>
            <a:lvl1pPr algn="ctr">
              <a:defRPr>
                <a:latin typeface="Times New Roman" pitchFamily="18" charset="0"/>
              </a:defRPr>
            </a:lvl1pPr>
          </a:lstStyle>
          <a:p>
            <a:r>
              <a:rPr lang="en-US" dirty="0"/>
              <a:t>CWNA Guide to Wireless LANs, Third Edition</a:t>
            </a:r>
          </a:p>
        </p:txBody>
      </p:sp>
      <p:sp>
        <p:nvSpPr>
          <p:cNvPr id="4102" name="Rectangle 6"/>
          <p:cNvSpPr>
            <a:spLocks noGrp="1" noChangeArrowheads="1"/>
          </p:cNvSpPr>
          <p:nvPr>
            <p:ph type="sldNum" sz="quarter" idx="4"/>
          </p:nvPr>
        </p:nvSpPr>
        <p:spPr>
          <a:xfrm>
            <a:off x="6553200" y="6248400"/>
            <a:ext cx="1905000" cy="457200"/>
          </a:xfrm>
        </p:spPr>
        <p:txBody>
          <a:bodyPr/>
          <a:lstStyle>
            <a:lvl1pPr>
              <a:defRPr>
                <a:latin typeface="Times New Roman" pitchFamily="18" charset="0"/>
              </a:defRPr>
            </a:lvl1pPr>
          </a:lstStyle>
          <a:p>
            <a:fld id="{3AC2301F-574E-4306-A85C-606643C21A21}"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9C1237F1-AB9D-4E17-A62B-748C327ED704}" type="slidenum">
              <a:rPr lang="en-US"/>
              <a:pPr/>
              <a:t>‹#›</a:t>
            </a:fld>
            <a:endParaRPr lang="en-US" dirty="0"/>
          </a:p>
        </p:txBody>
      </p:sp>
    </p:spTree>
    <p:extLst>
      <p:ext uri="{BB962C8B-B14F-4D97-AF65-F5344CB8AC3E}">
        <p14:creationId xmlns:p14="http://schemas.microsoft.com/office/powerpoint/2010/main" val="155704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F7680D1F-1D4E-4104-9FB7-27669A4B112D}" type="slidenum">
              <a:rPr lang="en-US"/>
              <a:pPr/>
              <a:t>‹#›</a:t>
            </a:fld>
            <a:endParaRPr lang="en-US" dirty="0"/>
          </a:p>
        </p:txBody>
      </p:sp>
    </p:spTree>
    <p:extLst>
      <p:ext uri="{BB962C8B-B14F-4D97-AF65-F5344CB8AC3E}">
        <p14:creationId xmlns:p14="http://schemas.microsoft.com/office/powerpoint/2010/main" val="418256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a:t>Click to edit Master title style</a:t>
            </a:r>
          </a:p>
        </p:txBody>
      </p:sp>
      <p:sp>
        <p:nvSpPr>
          <p:cNvPr id="3" name="Text Placeholder 2"/>
          <p:cNvSpPr>
            <a:spLocks noGrp="1"/>
          </p:cNvSpPr>
          <p:nvPr>
            <p:ph type="body" sz="half" idx="1"/>
          </p:nvPr>
        </p:nvSpPr>
        <p:spPr>
          <a:xfrm>
            <a:off x="533400" y="1676400"/>
            <a:ext cx="396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33400" y="6324600"/>
            <a:ext cx="5867400" cy="381000"/>
          </a:xfrm>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a:xfrm>
            <a:off x="6553200" y="6324600"/>
            <a:ext cx="2057400" cy="381000"/>
          </a:xfrm>
        </p:spPr>
        <p:txBody>
          <a:bodyPr/>
          <a:lstStyle>
            <a:lvl1pPr>
              <a:defRPr/>
            </a:lvl1pPr>
          </a:lstStyle>
          <a:p>
            <a:fld id="{1792682D-3DC8-408A-A5C0-0EC8B3D47ED8}" type="slidenum">
              <a:rPr lang="en-US"/>
              <a:pPr/>
              <a:t>‹#›</a:t>
            </a:fld>
            <a:endParaRPr lang="en-US" dirty="0"/>
          </a:p>
        </p:txBody>
      </p:sp>
    </p:spTree>
    <p:extLst>
      <p:ext uri="{BB962C8B-B14F-4D97-AF65-F5344CB8AC3E}">
        <p14:creationId xmlns:p14="http://schemas.microsoft.com/office/powerpoint/2010/main" val="100834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33400" y="6324600"/>
            <a:ext cx="3810000" cy="381000"/>
          </a:xfrm>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DA74B27A-9F94-4AB0-8E28-79F23ED549D9}" type="slidenum">
              <a:rPr lang="en-US"/>
              <a:pPr/>
              <a:t>‹#›</a:t>
            </a:fld>
            <a:endParaRPr lang="en-US" dirty="0"/>
          </a:p>
        </p:txBody>
      </p:sp>
    </p:spTree>
    <p:extLst>
      <p:ext uri="{BB962C8B-B14F-4D97-AF65-F5344CB8AC3E}">
        <p14:creationId xmlns:p14="http://schemas.microsoft.com/office/powerpoint/2010/main" val="146331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79D82A38-77E9-4E44-A6E3-D518AECBA870}" type="slidenum">
              <a:rPr lang="en-US"/>
              <a:pPr/>
              <a:t>‹#›</a:t>
            </a:fld>
            <a:endParaRPr lang="en-US" dirty="0"/>
          </a:p>
        </p:txBody>
      </p:sp>
    </p:spTree>
    <p:extLst>
      <p:ext uri="{BB962C8B-B14F-4D97-AF65-F5344CB8AC3E}">
        <p14:creationId xmlns:p14="http://schemas.microsoft.com/office/powerpoint/2010/main" val="100099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CCA8A0E9-E244-4ED9-9754-215D22E5639F}" type="slidenum">
              <a:rPr lang="en-US"/>
              <a:pPr/>
              <a:t>‹#›</a:t>
            </a:fld>
            <a:endParaRPr lang="en-US" dirty="0"/>
          </a:p>
        </p:txBody>
      </p:sp>
    </p:spTree>
    <p:extLst>
      <p:ext uri="{BB962C8B-B14F-4D97-AF65-F5344CB8AC3E}">
        <p14:creationId xmlns:p14="http://schemas.microsoft.com/office/powerpoint/2010/main" val="1666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dirty="0"/>
              <a:t>CWNA Guide to Wireless LANs, Third Edition</a:t>
            </a:r>
          </a:p>
        </p:txBody>
      </p:sp>
      <p:sp>
        <p:nvSpPr>
          <p:cNvPr id="8" name="Slide Number Placeholder 7"/>
          <p:cNvSpPr>
            <a:spLocks noGrp="1"/>
          </p:cNvSpPr>
          <p:nvPr>
            <p:ph type="sldNum" sz="quarter" idx="11"/>
          </p:nvPr>
        </p:nvSpPr>
        <p:spPr/>
        <p:txBody>
          <a:bodyPr/>
          <a:lstStyle>
            <a:lvl1pPr>
              <a:defRPr/>
            </a:lvl1pPr>
          </a:lstStyle>
          <a:p>
            <a:fld id="{807EC313-B18A-43E1-B2D3-EC3E58605514}" type="slidenum">
              <a:rPr lang="en-US"/>
              <a:pPr/>
              <a:t>‹#›</a:t>
            </a:fld>
            <a:endParaRPr lang="en-US" dirty="0"/>
          </a:p>
        </p:txBody>
      </p:sp>
    </p:spTree>
    <p:extLst>
      <p:ext uri="{BB962C8B-B14F-4D97-AF65-F5344CB8AC3E}">
        <p14:creationId xmlns:p14="http://schemas.microsoft.com/office/powerpoint/2010/main" val="58591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dirty="0"/>
              <a:t>CWNA Guide to Wireless LANs, Third Edition</a:t>
            </a:r>
          </a:p>
        </p:txBody>
      </p:sp>
      <p:sp>
        <p:nvSpPr>
          <p:cNvPr id="4" name="Slide Number Placeholder 3"/>
          <p:cNvSpPr>
            <a:spLocks noGrp="1"/>
          </p:cNvSpPr>
          <p:nvPr>
            <p:ph type="sldNum" sz="quarter" idx="11"/>
          </p:nvPr>
        </p:nvSpPr>
        <p:spPr/>
        <p:txBody>
          <a:bodyPr/>
          <a:lstStyle>
            <a:lvl1pPr>
              <a:defRPr/>
            </a:lvl1pPr>
          </a:lstStyle>
          <a:p>
            <a:fld id="{C1561F12-9D13-4A7F-B2CB-AAE666F16BE3}" type="slidenum">
              <a:rPr lang="en-US"/>
              <a:pPr/>
              <a:t>‹#›</a:t>
            </a:fld>
            <a:endParaRPr lang="en-US" dirty="0"/>
          </a:p>
        </p:txBody>
      </p:sp>
    </p:spTree>
    <p:extLst>
      <p:ext uri="{BB962C8B-B14F-4D97-AF65-F5344CB8AC3E}">
        <p14:creationId xmlns:p14="http://schemas.microsoft.com/office/powerpoint/2010/main" val="379587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CWNA Guide to Wireless LANs, Third Edition</a:t>
            </a:r>
          </a:p>
        </p:txBody>
      </p:sp>
      <p:sp>
        <p:nvSpPr>
          <p:cNvPr id="3" name="Slide Number Placeholder 2"/>
          <p:cNvSpPr>
            <a:spLocks noGrp="1"/>
          </p:cNvSpPr>
          <p:nvPr>
            <p:ph type="sldNum" sz="quarter" idx="11"/>
          </p:nvPr>
        </p:nvSpPr>
        <p:spPr/>
        <p:txBody>
          <a:bodyPr/>
          <a:lstStyle>
            <a:lvl1pPr>
              <a:defRPr/>
            </a:lvl1pPr>
          </a:lstStyle>
          <a:p>
            <a:fld id="{6CDE5FE5-AED6-4DDA-A2B6-C3DCBDE8318D}" type="slidenum">
              <a:rPr lang="en-US"/>
              <a:pPr/>
              <a:t>‹#›</a:t>
            </a:fld>
            <a:endParaRPr lang="en-US" dirty="0"/>
          </a:p>
        </p:txBody>
      </p:sp>
    </p:spTree>
    <p:extLst>
      <p:ext uri="{BB962C8B-B14F-4D97-AF65-F5344CB8AC3E}">
        <p14:creationId xmlns:p14="http://schemas.microsoft.com/office/powerpoint/2010/main" val="124121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C9B5D454-CE86-44B8-8568-0E32CDEEF0E4}" type="slidenum">
              <a:rPr lang="en-US"/>
              <a:pPr/>
              <a:t>‹#›</a:t>
            </a:fld>
            <a:endParaRPr lang="en-US" dirty="0"/>
          </a:p>
        </p:txBody>
      </p:sp>
    </p:spTree>
    <p:extLst>
      <p:ext uri="{BB962C8B-B14F-4D97-AF65-F5344CB8AC3E}">
        <p14:creationId xmlns:p14="http://schemas.microsoft.com/office/powerpoint/2010/main" val="48639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80F3A8A8-1B45-48D4-8C94-6FE891AC39FC}" type="slidenum">
              <a:rPr lang="en-US"/>
              <a:pPr/>
              <a:t>‹#›</a:t>
            </a:fld>
            <a:endParaRPr lang="en-US" dirty="0"/>
          </a:p>
        </p:txBody>
      </p:sp>
    </p:spTree>
    <p:extLst>
      <p:ext uri="{BB962C8B-B14F-4D97-AF65-F5344CB8AC3E}">
        <p14:creationId xmlns:p14="http://schemas.microsoft.com/office/powerpoint/2010/main" val="115001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9" name="Rectangle 5"/>
          <p:cNvSpPr>
            <a:spLocks noGrp="1" noChangeArrowheads="1"/>
          </p:cNvSpPr>
          <p:nvPr>
            <p:ph type="ftr" sz="quarter" idx="3"/>
          </p:nvPr>
        </p:nvSpPr>
        <p:spPr bwMode="auto">
          <a:xfrm>
            <a:off x="533400" y="632460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22222"/>
                </a:solidFill>
                <a:latin typeface="+mn-lt"/>
              </a:defRPr>
            </a:lvl1pPr>
          </a:lstStyle>
          <a:p>
            <a:r>
              <a:rPr lang="en-US" dirty="0"/>
              <a:t>CWNA Guide to Wireless LANs, Third Edition</a:t>
            </a:r>
          </a:p>
        </p:txBody>
      </p:sp>
      <p:sp>
        <p:nvSpPr>
          <p:cNvPr id="1030" name="Rectangle 6"/>
          <p:cNvSpPr>
            <a:spLocks noGrp="1" noChangeArrowheads="1"/>
          </p:cNvSpPr>
          <p:nvPr>
            <p:ph type="sldNum" sz="quarter" idx="4"/>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222222"/>
                </a:solidFill>
                <a:latin typeface="+mn-lt"/>
              </a:defRPr>
            </a:lvl1pPr>
          </a:lstStyle>
          <a:p>
            <a:fld id="{6AFEB572-24C5-4FA5-AC1A-3B985FECE64B}" type="slidenum">
              <a:rPr lang="en-US"/>
              <a:pPr/>
              <a:t>‹#›</a:t>
            </a:fld>
            <a:endParaRPr lang="en-US" dirty="0"/>
          </a:p>
        </p:txBody>
      </p:sp>
      <p:sp>
        <p:nvSpPr>
          <p:cNvPr id="6" name="TextBox 5"/>
          <p:cNvSpPr txBox="1"/>
          <p:nvPr userDrawn="1"/>
        </p:nvSpPr>
        <p:spPr>
          <a:xfrm>
            <a:off x="4495800" y="6477000"/>
            <a:ext cx="1676400" cy="261610"/>
          </a:xfrm>
          <a:prstGeom prst="rect">
            <a:avLst/>
          </a:prstGeom>
          <a:noFill/>
        </p:spPr>
        <p:txBody>
          <a:bodyPr wrap="square" rtlCol="0">
            <a:spAutoFit/>
          </a:bodyPr>
          <a:lstStyle/>
          <a:p>
            <a:pPr marL="0" marR="0">
              <a:spcBef>
                <a:spcPts val="0"/>
              </a:spcBef>
              <a:spcAft>
                <a:spcPts val="0"/>
              </a:spcAft>
            </a:pPr>
            <a:r>
              <a:rPr lang="en-US" sz="1100" dirty="0">
                <a:solidFill>
                  <a:schemeClr val="tx1"/>
                </a:solidFill>
                <a:effectLst/>
                <a:latin typeface="Calibri"/>
                <a:ea typeface="Calibri"/>
              </a:rPr>
              <a:t>© 2013 Cengage Learning</a:t>
            </a:r>
            <a:endParaRPr lang="en-US" sz="1100" dirty="0">
              <a:solidFill>
                <a:schemeClr val="tx1"/>
              </a:solidFill>
              <a:effectLst/>
              <a:latin typeface="Times New Roman"/>
              <a:ea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3600">
          <a:solidFill>
            <a:srgbClr val="222222"/>
          </a:solidFill>
          <a:latin typeface="+mj-lt"/>
          <a:ea typeface="+mj-ea"/>
          <a:cs typeface="+mj-cs"/>
        </a:defRPr>
      </a:lvl1pPr>
      <a:lvl2pPr algn="ctr" rtl="0" fontAlgn="base">
        <a:spcBef>
          <a:spcPct val="0"/>
        </a:spcBef>
        <a:spcAft>
          <a:spcPct val="0"/>
        </a:spcAft>
        <a:defRPr sz="3600">
          <a:solidFill>
            <a:srgbClr val="222222"/>
          </a:solidFill>
          <a:latin typeface="Arial" charset="0"/>
        </a:defRPr>
      </a:lvl2pPr>
      <a:lvl3pPr algn="ctr" rtl="0" fontAlgn="base">
        <a:spcBef>
          <a:spcPct val="0"/>
        </a:spcBef>
        <a:spcAft>
          <a:spcPct val="0"/>
        </a:spcAft>
        <a:defRPr sz="3600">
          <a:solidFill>
            <a:srgbClr val="222222"/>
          </a:solidFill>
          <a:latin typeface="Arial" charset="0"/>
        </a:defRPr>
      </a:lvl3pPr>
      <a:lvl4pPr algn="ctr" rtl="0" fontAlgn="base">
        <a:spcBef>
          <a:spcPct val="0"/>
        </a:spcBef>
        <a:spcAft>
          <a:spcPct val="0"/>
        </a:spcAft>
        <a:defRPr sz="3600">
          <a:solidFill>
            <a:srgbClr val="222222"/>
          </a:solidFill>
          <a:latin typeface="Arial" charset="0"/>
        </a:defRPr>
      </a:lvl4pPr>
      <a:lvl5pPr algn="ctr" rtl="0" fontAlgn="base">
        <a:spcBef>
          <a:spcPct val="0"/>
        </a:spcBef>
        <a:spcAft>
          <a:spcPct val="0"/>
        </a:spcAft>
        <a:defRPr sz="3600">
          <a:solidFill>
            <a:srgbClr val="222222"/>
          </a:solidFill>
          <a:latin typeface="Arial" charset="0"/>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fontAlgn="base">
        <a:spcBef>
          <a:spcPct val="20000"/>
        </a:spcBef>
        <a:spcAft>
          <a:spcPct val="0"/>
        </a:spcAft>
        <a:buChar char="•"/>
        <a:defRPr sz="2600">
          <a:solidFill>
            <a:srgbClr val="222222"/>
          </a:solidFill>
          <a:latin typeface="+mn-lt"/>
          <a:ea typeface="+mn-ea"/>
          <a:cs typeface="+mn-cs"/>
        </a:defRPr>
      </a:lvl1pPr>
      <a:lvl2pPr marL="742950" indent="-285750" algn="l" rtl="0" fontAlgn="base">
        <a:spcBef>
          <a:spcPct val="20000"/>
        </a:spcBef>
        <a:spcAft>
          <a:spcPct val="0"/>
        </a:spcAft>
        <a:buChar char="–"/>
        <a:defRPr sz="2400">
          <a:solidFill>
            <a:srgbClr val="222222"/>
          </a:solidFill>
          <a:latin typeface="+mn-lt"/>
        </a:defRPr>
      </a:lvl2pPr>
      <a:lvl3pPr marL="1143000" indent="-228600" algn="l" rtl="0" fontAlgn="base">
        <a:spcBef>
          <a:spcPct val="20000"/>
        </a:spcBef>
        <a:spcAft>
          <a:spcPct val="0"/>
        </a:spcAft>
        <a:buChar char="•"/>
        <a:defRPr sz="2200">
          <a:solidFill>
            <a:srgbClr val="222222"/>
          </a:solidFill>
          <a:latin typeface="+mn-lt"/>
        </a:defRPr>
      </a:lvl3pPr>
      <a:lvl4pPr marL="1600200" indent="-228600" algn="l" rtl="0" fontAlgn="base">
        <a:spcBef>
          <a:spcPct val="20000"/>
        </a:spcBef>
        <a:spcAft>
          <a:spcPct val="0"/>
        </a:spcAft>
        <a:buChar char="–"/>
        <a:defRPr sz="2200">
          <a:solidFill>
            <a:srgbClr val="222222"/>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D64B-778E-82C1-909D-AA37A5CE1ABC}"/>
              </a:ext>
            </a:extLst>
          </p:cNvPr>
          <p:cNvSpPr>
            <a:spLocks noGrp="1"/>
          </p:cNvSpPr>
          <p:nvPr>
            <p:ph type="ctrTitle"/>
          </p:nvPr>
        </p:nvSpPr>
        <p:spPr>
          <a:xfrm>
            <a:off x="685800" y="3009900"/>
            <a:ext cx="7772400" cy="838200"/>
          </a:xfrm>
        </p:spPr>
        <p:txBody>
          <a:bodyPr/>
          <a:lstStyle/>
          <a:p>
            <a:r>
              <a:rPr lang="en-US" dirty="0"/>
              <a:t>Electromagnetic Waves Fundamentals</a:t>
            </a:r>
            <a:endParaRPr lang="en-GB" dirty="0"/>
          </a:p>
        </p:txBody>
      </p:sp>
    </p:spTree>
    <p:extLst>
      <p:ext uri="{BB962C8B-B14F-4D97-AF65-F5344CB8AC3E}">
        <p14:creationId xmlns:p14="http://schemas.microsoft.com/office/powerpoint/2010/main" val="2357350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B35E187B-77B0-4A54-90A8-ECA4598A94F3}" type="slidenum">
              <a:rPr lang="en-US"/>
              <a:pPr/>
              <a:t>10</a:t>
            </a:fld>
            <a:endParaRPr lang="en-US" dirty="0"/>
          </a:p>
        </p:txBody>
      </p:sp>
      <p:sp>
        <p:nvSpPr>
          <p:cNvPr id="177156" name="Rectangle 4"/>
          <p:cNvSpPr>
            <a:spLocks noChangeArrowheads="1"/>
          </p:cNvSpPr>
          <p:nvPr/>
        </p:nvSpPr>
        <p:spPr bwMode="auto">
          <a:xfrm>
            <a:off x="381000" y="50292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Sine wave</a:t>
            </a:r>
          </a:p>
        </p:txBody>
      </p:sp>
      <p:pic>
        <p:nvPicPr>
          <p:cNvPr id="2050" name="Picture 2" descr="C:\Users\Julie\Documents\DropBox\InstructorManuals\CWNA\PPTs-new\fIGURES\Figure 3-3.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4682"/>
          <a:stretch/>
        </p:blipFill>
        <p:spPr bwMode="auto">
          <a:xfrm>
            <a:off x="1130073" y="2362200"/>
            <a:ext cx="6731454"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60A2DFC1-07AE-463F-D0A7-9EAD9DBFCF9E}"/>
              </a:ext>
            </a:extLst>
          </p:cNvPr>
          <p:cNvSpPr>
            <a:spLocks noGrp="1" noChangeArrowheads="1"/>
          </p:cNvSpPr>
          <p:nvPr>
            <p:ph type="title"/>
          </p:nvPr>
        </p:nvSpPr>
        <p:spPr>
          <a:xfrm>
            <a:off x="533400" y="381000"/>
            <a:ext cx="8077200" cy="990600"/>
          </a:xfrm>
        </p:spPr>
        <p:txBody>
          <a:bodyPr/>
          <a:lstStyle/>
          <a:p>
            <a:r>
              <a:rPr lang="en-US" dirty="0"/>
              <a:t>Electromagnetic Waves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Wavelength</a:t>
            </a:r>
          </a:p>
        </p:txBody>
      </p:sp>
      <p:sp>
        <p:nvSpPr>
          <p:cNvPr id="3" name="Content Placeholder 2"/>
          <p:cNvSpPr>
            <a:spLocks noGrp="1"/>
          </p:cNvSpPr>
          <p:nvPr>
            <p:ph idx="1"/>
          </p:nvPr>
        </p:nvSpPr>
        <p:spPr>
          <a:xfrm>
            <a:off x="533400" y="1676400"/>
            <a:ext cx="8077200" cy="3124200"/>
          </a:xfrm>
        </p:spPr>
        <p:txBody>
          <a:bodyPr/>
          <a:lstStyle/>
          <a:p>
            <a:r>
              <a:rPr lang="en-US" dirty="0"/>
              <a:t>Wavelength – distance between the wave’s peaks</a:t>
            </a:r>
          </a:p>
          <a:p>
            <a:pPr lvl="1"/>
            <a:r>
              <a:rPr lang="en-US" dirty="0"/>
              <a:t>Can also be measured from anywhere in the wave as long as it is at the same point in each cycle</a:t>
            </a:r>
          </a:p>
          <a:p>
            <a:endParaRPr lang="en-US" dirty="0"/>
          </a:p>
          <a:p>
            <a:pPr marL="0" indent="0">
              <a:buNone/>
            </a:pPr>
            <a:endParaRPr lang="en-US" dirty="0"/>
          </a:p>
        </p:txBody>
      </p:sp>
      <p:sp>
        <p:nvSpPr>
          <p:cNvPr id="5" name="Slide Number Placeholder 4"/>
          <p:cNvSpPr>
            <a:spLocks noGrp="1"/>
          </p:cNvSpPr>
          <p:nvPr>
            <p:ph type="sldNum" sz="quarter" idx="11"/>
          </p:nvPr>
        </p:nvSpPr>
        <p:spPr/>
        <p:txBody>
          <a:bodyPr/>
          <a:lstStyle/>
          <a:p>
            <a:fld id="{DA74B27A-9F94-4AB0-8E28-79F23ED549D9}" type="slidenum">
              <a:rPr lang="en-US" smtClean="0"/>
              <a:pPr/>
              <a:t>11</a:t>
            </a:fld>
            <a:endParaRPr lang="en-US" dirty="0"/>
          </a:p>
        </p:txBody>
      </p:sp>
      <p:pic>
        <p:nvPicPr>
          <p:cNvPr id="3074" name="Picture 2" descr="C:\Users\Julie\Documents\DropBox\InstructorManuals\CWNA\PPTs-new\fIGURES\Figure 3-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969"/>
          <a:stretch/>
        </p:blipFill>
        <p:spPr bwMode="auto">
          <a:xfrm>
            <a:off x="2057400" y="3276600"/>
            <a:ext cx="4343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29000" y="5314890"/>
            <a:ext cx="1529714" cy="400110"/>
          </a:xfrm>
          <a:prstGeom prst="rect">
            <a:avLst/>
          </a:prstGeom>
          <a:noFill/>
        </p:spPr>
        <p:txBody>
          <a:bodyPr wrap="none" rtlCol="0">
            <a:spAutoFit/>
          </a:bodyPr>
          <a:lstStyle/>
          <a:p>
            <a:r>
              <a:rPr lang="en-US" dirty="0">
                <a:solidFill>
                  <a:schemeClr val="tx1"/>
                </a:solidFill>
                <a:latin typeface="+mj-lt"/>
              </a:rPr>
              <a:t>Wavelength</a:t>
            </a:r>
          </a:p>
        </p:txBody>
      </p:sp>
    </p:spTree>
    <p:extLst>
      <p:ext uri="{BB962C8B-B14F-4D97-AF65-F5344CB8AC3E}">
        <p14:creationId xmlns:p14="http://schemas.microsoft.com/office/powerpoint/2010/main" val="1260137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245458-F9BA-4357-B652-D7CC0E58D26D}" type="slidenum">
              <a:rPr lang="en-US"/>
              <a:pPr/>
              <a:t>12</a:t>
            </a:fld>
            <a:endParaRPr lang="en-US" dirty="0"/>
          </a:p>
        </p:txBody>
      </p:sp>
      <p:sp>
        <p:nvSpPr>
          <p:cNvPr id="176130" name="Rectangle 2"/>
          <p:cNvSpPr>
            <a:spLocks noGrp="1" noChangeArrowheads="1"/>
          </p:cNvSpPr>
          <p:nvPr>
            <p:ph type="title"/>
          </p:nvPr>
        </p:nvSpPr>
        <p:spPr>
          <a:xfrm>
            <a:off x="533400" y="381000"/>
            <a:ext cx="8077200" cy="990600"/>
          </a:xfrm>
        </p:spPr>
        <p:txBody>
          <a:bodyPr/>
          <a:lstStyle/>
          <a:p>
            <a:r>
              <a:rPr lang="en-US" dirty="0"/>
              <a:t>Frequency</a:t>
            </a:r>
          </a:p>
        </p:txBody>
      </p:sp>
      <p:sp>
        <p:nvSpPr>
          <p:cNvPr id="176131" name="Rectangle 3"/>
          <p:cNvSpPr>
            <a:spLocks noGrp="1" noChangeArrowheads="1"/>
          </p:cNvSpPr>
          <p:nvPr>
            <p:ph type="body" idx="1"/>
          </p:nvPr>
        </p:nvSpPr>
        <p:spPr>
          <a:xfrm>
            <a:off x="533400" y="1371600"/>
            <a:ext cx="8077200" cy="4572000"/>
          </a:xfrm>
        </p:spPr>
        <p:txBody>
          <a:bodyPr/>
          <a:lstStyle/>
          <a:p>
            <a:r>
              <a:rPr lang="en-US" b="1" dirty="0"/>
              <a:t>Frequency: </a:t>
            </a:r>
            <a:r>
              <a:rPr lang="en-US" dirty="0"/>
              <a:t>Rate at which an event occurs</a:t>
            </a:r>
          </a:p>
          <a:p>
            <a:pPr lvl="1"/>
            <a:r>
              <a:rPr lang="en-US" dirty="0"/>
              <a:t>Number of times that a wave completes a cycle within a given amount of time</a:t>
            </a:r>
          </a:p>
          <a:p>
            <a:r>
              <a:rPr lang="en-US" b="1" dirty="0"/>
              <a:t>Hertz (Hz):</a:t>
            </a:r>
            <a:r>
              <a:rPr lang="en-US" dirty="0"/>
              <a:t> Cycles per second</a:t>
            </a:r>
          </a:p>
          <a:p>
            <a:pPr lvl="1"/>
            <a:r>
              <a:rPr lang="en-US" b="1" dirty="0"/>
              <a:t>Kilohertz (KHz) </a:t>
            </a:r>
            <a:r>
              <a:rPr lang="en-US" dirty="0"/>
              <a:t>= thousand hertz</a:t>
            </a:r>
          </a:p>
          <a:p>
            <a:pPr lvl="1"/>
            <a:r>
              <a:rPr lang="en-US" b="1" dirty="0"/>
              <a:t>Megahertz (MHz) </a:t>
            </a:r>
            <a:r>
              <a:rPr lang="en-US" dirty="0"/>
              <a:t>= million hertz</a:t>
            </a:r>
          </a:p>
          <a:p>
            <a:pPr lvl="1"/>
            <a:r>
              <a:rPr lang="en-US" b="1" dirty="0"/>
              <a:t>Gigahertz (GHz) </a:t>
            </a:r>
            <a:r>
              <a:rPr lang="en-US" dirty="0"/>
              <a:t>= billion hertz</a:t>
            </a:r>
          </a:p>
          <a:p>
            <a:r>
              <a:rPr lang="en-US" dirty="0"/>
              <a:t>Wavelength and frequency have an inverse relationship</a:t>
            </a:r>
          </a:p>
          <a:p>
            <a:pPr lvl="1"/>
            <a:r>
              <a:rPr lang="en-US" dirty="0"/>
              <a:t>The higher the frequency, the shorter the wavelength will be and the longer the wavelength, the lower the frequency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368FD87A-485C-4E3A-B29A-47368EBF1234}" type="slidenum">
              <a:rPr lang="en-US"/>
              <a:pPr/>
              <a:t>13</a:t>
            </a:fld>
            <a:endParaRPr lang="en-US" dirty="0"/>
          </a:p>
        </p:txBody>
      </p:sp>
      <p:sp>
        <p:nvSpPr>
          <p:cNvPr id="179204" name="Rectangle 4"/>
          <p:cNvSpPr>
            <a:spLocks noChangeArrowheads="1"/>
          </p:cNvSpPr>
          <p:nvPr/>
        </p:nvSpPr>
        <p:spPr bwMode="auto">
          <a:xfrm>
            <a:off x="381000" y="5311075"/>
            <a:ext cx="8229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sz="2200" dirty="0">
                <a:solidFill>
                  <a:schemeClr val="tx1"/>
                </a:solidFill>
                <a:latin typeface="Arial" charset="0"/>
              </a:rPr>
              <a:t>Lower and higher frequencies</a:t>
            </a:r>
          </a:p>
        </p:txBody>
      </p:sp>
      <p:pic>
        <p:nvPicPr>
          <p:cNvPr id="4098" name="Picture 2" descr="C:\Users\Julie\Documents\DropBox\InstructorManuals\CWNA\PPTs-new\fIGURES\Figure 3-7.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4761"/>
          <a:stretch/>
        </p:blipFill>
        <p:spPr bwMode="auto">
          <a:xfrm>
            <a:off x="1295400" y="1143000"/>
            <a:ext cx="60960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DD2C-1902-327D-E056-45C6FB76E65C}"/>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2DE26F86-F480-05D0-5548-FEF513F7DB78}"/>
              </a:ext>
            </a:extLst>
          </p:cNvPr>
          <p:cNvSpPr>
            <a:spLocks noGrp="1"/>
          </p:cNvSpPr>
          <p:nvPr>
            <p:ph type="sldNum" sz="quarter" idx="11"/>
          </p:nvPr>
        </p:nvSpPr>
        <p:spPr/>
        <p:txBody>
          <a:bodyPr/>
          <a:lstStyle/>
          <a:p>
            <a:fld id="{DA74B27A-9F94-4AB0-8E28-79F23ED549D9}" type="slidenum">
              <a:rPr lang="en-US" smtClean="0"/>
              <a:pPr/>
              <a:t>14</a:t>
            </a:fld>
            <a:endParaRPr lang="en-US" dirty="0"/>
          </a:p>
        </p:txBody>
      </p:sp>
      <p:pic>
        <p:nvPicPr>
          <p:cNvPr id="5" name="Content Placeholder 5" descr="http://images.magicseaweed.com/news/2825.jpg">
            <a:extLst>
              <a:ext uri="{FF2B5EF4-FFF2-40B4-BE49-F238E27FC236}">
                <a16:creationId xmlns:a16="http://schemas.microsoft.com/office/drawing/2014/main" id="{9B1F9357-94C6-6AA6-E485-D82721D4E5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86400" y="1638300"/>
            <a:ext cx="2991172" cy="4572000"/>
          </a:xfrm>
          <a:noFill/>
        </p:spPr>
      </p:pic>
      <p:pic>
        <p:nvPicPr>
          <p:cNvPr id="6" name="Picture 5">
            <a:extLst>
              <a:ext uri="{FF2B5EF4-FFF2-40B4-BE49-F238E27FC236}">
                <a16:creationId xmlns:a16="http://schemas.microsoft.com/office/drawing/2014/main" id="{279C6D8E-0C58-2B64-D94C-B1CBAD411043}"/>
              </a:ext>
            </a:extLst>
          </p:cNvPr>
          <p:cNvPicPr>
            <a:picLocks noChangeAspect="1"/>
          </p:cNvPicPr>
          <p:nvPr/>
        </p:nvPicPr>
        <p:blipFill>
          <a:blip r:embed="rId3"/>
          <a:stretch>
            <a:fillRect/>
          </a:stretch>
        </p:blipFill>
        <p:spPr>
          <a:xfrm>
            <a:off x="161334" y="1782660"/>
            <a:ext cx="4858933" cy="4846740"/>
          </a:xfrm>
          <a:prstGeom prst="rect">
            <a:avLst/>
          </a:prstGeom>
        </p:spPr>
      </p:pic>
    </p:spTree>
    <p:extLst>
      <p:ext uri="{BB962C8B-B14F-4D97-AF65-F5344CB8AC3E}">
        <p14:creationId xmlns:p14="http://schemas.microsoft.com/office/powerpoint/2010/main" val="54534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CDE5FE5-AED6-4DDA-A2B6-C3DCBDE8318D}" type="slidenum">
              <a:rPr lang="en-US" smtClean="0"/>
              <a:pPr/>
              <a:t>15</a:t>
            </a:fld>
            <a:endParaRPr lang="en-US" dirty="0"/>
          </a:p>
        </p:txBody>
      </p:sp>
      <p:sp>
        <p:nvSpPr>
          <p:cNvPr id="4" name="TextBox 3"/>
          <p:cNvSpPr txBox="1"/>
          <p:nvPr/>
        </p:nvSpPr>
        <p:spPr>
          <a:xfrm>
            <a:off x="3200400" y="4953000"/>
            <a:ext cx="2393604" cy="400110"/>
          </a:xfrm>
          <a:prstGeom prst="rect">
            <a:avLst/>
          </a:prstGeom>
          <a:noFill/>
        </p:spPr>
        <p:txBody>
          <a:bodyPr wrap="none" rtlCol="0">
            <a:spAutoFit/>
          </a:bodyPr>
          <a:lstStyle/>
          <a:p>
            <a:r>
              <a:rPr lang="en-US" dirty="0">
                <a:solidFill>
                  <a:schemeClr val="tx1"/>
                </a:solidFill>
                <a:latin typeface="+mj-lt"/>
              </a:rPr>
              <a:t>Hertz abbreviations</a:t>
            </a:r>
          </a:p>
        </p:txBody>
      </p:sp>
      <p:pic>
        <p:nvPicPr>
          <p:cNvPr id="1026" name="Picture 2" descr="C:\Users\Julie\Documents\Dropbox\InstructorManuals\CWNA\PPTs-new\Tables\chapter 03\Table 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26"/>
          <a:stretch/>
        </p:blipFill>
        <p:spPr bwMode="auto">
          <a:xfrm>
            <a:off x="1676400" y="1958886"/>
            <a:ext cx="5181600" cy="260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82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02CEE6-6288-CCC9-FB8D-B62248496F5B}"/>
              </a:ext>
            </a:extLst>
          </p:cNvPr>
          <p:cNvSpPr>
            <a:spLocks noGrp="1"/>
          </p:cNvSpPr>
          <p:nvPr>
            <p:ph type="sldNum" sz="quarter" idx="11"/>
          </p:nvPr>
        </p:nvSpPr>
        <p:spPr/>
        <p:txBody>
          <a:bodyPr/>
          <a:lstStyle/>
          <a:p>
            <a:fld id="{6CDE5FE5-AED6-4DDA-A2B6-C3DCBDE8318D}" type="slidenum">
              <a:rPr lang="en-US" smtClean="0"/>
              <a:pPr/>
              <a:t>16</a:t>
            </a:fld>
            <a:endParaRPr lang="en-US" dirty="0"/>
          </a:p>
        </p:txBody>
      </p:sp>
      <p:sp>
        <p:nvSpPr>
          <p:cNvPr id="4" name="TextBox 3">
            <a:extLst>
              <a:ext uri="{FF2B5EF4-FFF2-40B4-BE49-F238E27FC236}">
                <a16:creationId xmlns:a16="http://schemas.microsoft.com/office/drawing/2014/main" id="{685C6B0E-C77E-EA17-2416-035BFD6C601B}"/>
              </a:ext>
            </a:extLst>
          </p:cNvPr>
          <p:cNvSpPr txBox="1"/>
          <p:nvPr/>
        </p:nvSpPr>
        <p:spPr>
          <a:xfrm>
            <a:off x="152400" y="381000"/>
            <a:ext cx="8763000" cy="7725192"/>
          </a:xfrm>
          <a:prstGeom prst="rect">
            <a:avLst/>
          </a:prstGeom>
          <a:noFill/>
        </p:spPr>
        <p:txBody>
          <a:bodyPr wrap="square">
            <a:spAutoFit/>
          </a:bodyPr>
          <a:lstStyle/>
          <a:p>
            <a:pPr marL="342900" indent="-342900">
              <a:buFont typeface="Arial" panose="020B0604020202020204" pitchFamily="34" charset="0"/>
              <a:buChar char="•"/>
            </a:pPr>
            <a:r>
              <a:rPr lang="en-GB" dirty="0"/>
              <a:t>Humans with normal hearing can hear sounds between 20 Hz and 20,000 Hz. </a:t>
            </a:r>
            <a:r>
              <a:rPr lang="en-GB" sz="2400" dirty="0">
                <a:solidFill>
                  <a:srgbClr val="222222"/>
                </a:solidFill>
                <a:latin typeface="+mn-lt"/>
              </a:rPr>
              <a:t>Humans with normal hearing can hear sounds between 20 Hz and 20,000 Hz. </a:t>
            </a:r>
          </a:p>
          <a:p>
            <a:pPr marL="342900" indent="-342900">
              <a:buFont typeface="Arial" panose="020B0604020202020204" pitchFamily="34" charset="0"/>
              <a:buChar char="•"/>
            </a:pPr>
            <a:r>
              <a:rPr lang="en-GB" sz="2400" dirty="0">
                <a:solidFill>
                  <a:srgbClr val="222222"/>
                </a:solidFill>
                <a:latin typeface="+mn-lt"/>
              </a:rPr>
              <a:t>Frequencies above 20,000 Hz are known as ultrasound.</a:t>
            </a:r>
          </a:p>
          <a:p>
            <a:pPr marL="342900" indent="-342900">
              <a:buFont typeface="Arial" panose="020B0604020202020204" pitchFamily="34" charset="0"/>
              <a:buChar char="•"/>
            </a:pPr>
            <a:r>
              <a:rPr lang="en-GB" sz="2400" dirty="0">
                <a:solidFill>
                  <a:srgbClr val="222222"/>
                </a:solidFill>
                <a:latin typeface="+mn-lt"/>
              </a:rPr>
              <a:t> When your dog tilts his head to listen to seemingly imaginary sounds, he is tuning in to ultrasonic frequencies, as high as 45,000 Hz. </a:t>
            </a:r>
          </a:p>
          <a:p>
            <a:pPr marL="342900" indent="-342900">
              <a:buFont typeface="Arial" panose="020B0604020202020204" pitchFamily="34" charset="0"/>
              <a:buChar char="•"/>
            </a:pPr>
            <a:r>
              <a:rPr lang="en-GB" sz="2400" dirty="0">
                <a:solidFill>
                  <a:srgbClr val="222222"/>
                </a:solidFill>
                <a:latin typeface="+mn-lt"/>
              </a:rPr>
              <a:t>Bats can hear at among the highest frequencies of any mammal, up to 120,000 Hz. </a:t>
            </a:r>
          </a:p>
          <a:p>
            <a:pPr marL="342900" indent="-342900">
              <a:buFont typeface="Arial" panose="020B0604020202020204" pitchFamily="34" charset="0"/>
              <a:buChar char="•"/>
            </a:pPr>
            <a:r>
              <a:rPr lang="en-GB" sz="2400" dirty="0">
                <a:solidFill>
                  <a:srgbClr val="222222"/>
                </a:solidFill>
                <a:latin typeface="+mn-lt"/>
              </a:rPr>
              <a:t>At the other end of the spectrum are very low-frequency sounds (below 20 Hz), known as infrasound. Elephants use infrasound for communication, making sounds too low for humans to hear. Because low frequency sounds travel farther than high frequency ones, infrasound is ideal for communicating over long distances. </a:t>
            </a:r>
            <a:r>
              <a:rPr lang="en-GB" dirty="0"/>
              <a:t>120,000 Hz. They use ultrasonic vocalizations as sonar, allowing them to pursue tiny insects in the dark without bumping into objects.</a:t>
            </a:r>
          </a:p>
          <a:p>
            <a:endParaRPr lang="en-GB" dirty="0"/>
          </a:p>
          <a:p>
            <a:r>
              <a:rPr lang="en-GB" dirty="0"/>
              <a:t>At the other end of the spectrum are very low-frequency sounds (below 20 Hz), known as infrasound. Elephants use infrasound for communication, making sounds too low for humans to hear. Because low frequency sounds travel farther than high frequency ones, infrasound is ideal for communicating over long distances.</a:t>
            </a:r>
          </a:p>
        </p:txBody>
      </p:sp>
    </p:spTree>
    <p:extLst>
      <p:ext uri="{BB962C8B-B14F-4D97-AF65-F5344CB8AC3E}">
        <p14:creationId xmlns:p14="http://schemas.microsoft.com/office/powerpoint/2010/main" val="328843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Amplitude</a:t>
            </a:r>
          </a:p>
        </p:txBody>
      </p:sp>
      <p:sp>
        <p:nvSpPr>
          <p:cNvPr id="3" name="Content Placeholder 2"/>
          <p:cNvSpPr>
            <a:spLocks noGrp="1"/>
          </p:cNvSpPr>
          <p:nvPr>
            <p:ph idx="1"/>
          </p:nvPr>
        </p:nvSpPr>
        <p:spPr>
          <a:xfrm>
            <a:off x="533400" y="1676400"/>
            <a:ext cx="8077200" cy="3429000"/>
          </a:xfrm>
        </p:spPr>
        <p:txBody>
          <a:bodyPr/>
          <a:lstStyle/>
          <a:p>
            <a:r>
              <a:rPr lang="en-US" b="1" dirty="0"/>
              <a:t>Amplitude</a:t>
            </a:r>
            <a:r>
              <a:rPr lang="en-US" dirty="0"/>
              <a:t>: the magnitude of change of the wave</a:t>
            </a:r>
          </a:p>
          <a:p>
            <a:pPr lvl="1"/>
            <a:r>
              <a:rPr lang="en-US" dirty="0"/>
              <a:t>Is measured by how high or how deep the wave is</a:t>
            </a:r>
          </a:p>
          <a:p>
            <a:pPr lvl="1"/>
            <a:r>
              <a:rPr lang="en-US" dirty="0"/>
              <a:t>Is essentially a measure of the strength of an electromagnetic wave’s signal</a:t>
            </a:r>
          </a:p>
          <a:p>
            <a:r>
              <a:rPr lang="en-US" dirty="0"/>
              <a:t>Different types of transmissions require different signal strengths</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17</a:t>
            </a:fld>
            <a:endParaRPr lang="en-US" dirty="0"/>
          </a:p>
        </p:txBody>
      </p:sp>
      <p:pic>
        <p:nvPicPr>
          <p:cNvPr id="5122" name="Picture 2" descr="C:\Users\Julie\Documents\DropBox\InstructorManuals\CWNA\PPTs-new\fIGURES\Figure 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151"/>
          <a:stretch/>
        </p:blipFill>
        <p:spPr bwMode="auto">
          <a:xfrm>
            <a:off x="2057400" y="4648200"/>
            <a:ext cx="3886201" cy="152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20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a:t>
            </a:r>
          </a:p>
        </p:txBody>
      </p:sp>
      <p:sp>
        <p:nvSpPr>
          <p:cNvPr id="3" name="Content Placeholder 2"/>
          <p:cNvSpPr>
            <a:spLocks noGrp="1"/>
          </p:cNvSpPr>
          <p:nvPr>
            <p:ph idx="1"/>
          </p:nvPr>
        </p:nvSpPr>
        <p:spPr/>
        <p:txBody>
          <a:bodyPr/>
          <a:lstStyle/>
          <a:p>
            <a:r>
              <a:rPr lang="en-US" b="1" dirty="0"/>
              <a:t>Phase</a:t>
            </a:r>
            <a:r>
              <a:rPr lang="en-US" dirty="0"/>
              <a:t>: the relationship between at least two signals that share the same frequency yet have different starting points</a:t>
            </a:r>
          </a:p>
          <a:p>
            <a:pPr lvl="1"/>
            <a:r>
              <a:rPr lang="en-US" dirty="0"/>
              <a:t>Two signals that have the same peaks and valleys are called </a:t>
            </a:r>
            <a:r>
              <a:rPr lang="en-US" b="1" dirty="0"/>
              <a:t>in phase</a:t>
            </a:r>
          </a:p>
          <a:p>
            <a:pPr lvl="1"/>
            <a:r>
              <a:rPr lang="en-US" dirty="0"/>
              <a:t>If peaks and valleys do not match they are </a:t>
            </a:r>
            <a:r>
              <a:rPr lang="en-US" b="1" dirty="0"/>
              <a:t>out of phase</a:t>
            </a:r>
          </a:p>
          <a:p>
            <a:pPr lvl="1"/>
            <a:r>
              <a:rPr lang="en-US" dirty="0"/>
              <a:t>If two signals are the complete opposite of each other the first signal is in phase</a:t>
            </a:r>
          </a:p>
          <a:p>
            <a:pPr lvl="2"/>
            <a:r>
              <a:rPr lang="en-US" dirty="0"/>
              <a:t>Second signal is </a:t>
            </a:r>
            <a:r>
              <a:rPr lang="en-US" b="1" dirty="0"/>
              <a:t>180 degrees out of phase</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18</a:t>
            </a:fld>
            <a:endParaRPr lang="en-US" dirty="0"/>
          </a:p>
        </p:txBody>
      </p:sp>
    </p:spTree>
    <p:extLst>
      <p:ext uri="{BB962C8B-B14F-4D97-AF65-F5344CB8AC3E}">
        <p14:creationId xmlns:p14="http://schemas.microsoft.com/office/powerpoint/2010/main" val="239721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A74B27A-9F94-4AB0-8E28-79F23ED549D9}" type="slidenum">
              <a:rPr lang="en-US" smtClean="0"/>
              <a:pPr/>
              <a:t>19</a:t>
            </a:fld>
            <a:endParaRPr lang="en-US" dirty="0"/>
          </a:p>
        </p:txBody>
      </p:sp>
      <p:pic>
        <p:nvPicPr>
          <p:cNvPr id="6146" name="Picture 2" descr="C:\Users\Julie\Documents\DropBox\InstructorManuals\CWNA\PPTs-new\fIGURES\Figure 3-1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5779"/>
          <a:stretch/>
        </p:blipFill>
        <p:spPr bwMode="auto">
          <a:xfrm>
            <a:off x="914400" y="1600200"/>
            <a:ext cx="6774614" cy="3505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05000" y="5410200"/>
            <a:ext cx="4641014" cy="400110"/>
          </a:xfrm>
          <a:prstGeom prst="rect">
            <a:avLst/>
          </a:prstGeom>
          <a:noFill/>
        </p:spPr>
        <p:txBody>
          <a:bodyPr wrap="none" rtlCol="0">
            <a:spAutoFit/>
          </a:bodyPr>
          <a:lstStyle/>
          <a:p>
            <a:r>
              <a:rPr lang="en-US" dirty="0">
                <a:solidFill>
                  <a:schemeClr val="tx1"/>
                </a:solidFill>
                <a:latin typeface="+mj-lt"/>
              </a:rPr>
              <a:t>In phase and 180 degrees out of phase</a:t>
            </a:r>
          </a:p>
        </p:txBody>
      </p:sp>
    </p:spTree>
    <p:extLst>
      <p:ext uri="{BB962C8B-B14F-4D97-AF65-F5344CB8AC3E}">
        <p14:creationId xmlns:p14="http://schemas.microsoft.com/office/powerpoint/2010/main" val="52975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CC53498-10C7-43F9-9503-062088C6FB19}" type="slidenum">
              <a:rPr lang="en-US"/>
              <a:pPr/>
              <a:t>2</a:t>
            </a:fld>
            <a:endParaRPr lang="en-US" dirty="0"/>
          </a:p>
        </p:txBody>
      </p:sp>
      <p:sp>
        <p:nvSpPr>
          <p:cNvPr id="3074" name="Rectangle 2"/>
          <p:cNvSpPr>
            <a:spLocks noGrp="1" noChangeArrowheads="1"/>
          </p:cNvSpPr>
          <p:nvPr>
            <p:ph type="title"/>
          </p:nvPr>
        </p:nvSpPr>
        <p:spPr/>
        <p:txBody>
          <a:bodyPr/>
          <a:lstStyle/>
          <a:p>
            <a:r>
              <a:rPr lang="en-US" dirty="0"/>
              <a:t>Objectives</a:t>
            </a:r>
          </a:p>
        </p:txBody>
      </p:sp>
      <p:sp>
        <p:nvSpPr>
          <p:cNvPr id="3075" name="Rectangle 3"/>
          <p:cNvSpPr>
            <a:spLocks noGrp="1" noChangeArrowheads="1"/>
          </p:cNvSpPr>
          <p:nvPr>
            <p:ph type="body" idx="1"/>
          </p:nvPr>
        </p:nvSpPr>
        <p:spPr/>
        <p:txBody>
          <a:bodyPr/>
          <a:lstStyle/>
          <a:p>
            <a:r>
              <a:rPr lang="en-US" dirty="0"/>
              <a:t>Explain the basic principals of radio frequency transmissions</a:t>
            </a:r>
          </a:p>
          <a:p>
            <a:r>
              <a:rPr lang="en-US" dirty="0"/>
              <a:t>Describe the different types of analog and digital modulation</a:t>
            </a:r>
          </a:p>
          <a:p>
            <a:r>
              <a:rPr lang="en-US" dirty="0"/>
              <a:t>List the units of measurement for radio frequency transmissions</a:t>
            </a:r>
          </a:p>
          <a:p>
            <a:r>
              <a:rPr lang="en-US" dirty="0"/>
              <a:t>Describe how radio frequency waves behave and the impact of these behaviors on transmissions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1711-CCD9-BEA2-E525-8322B39AA835}"/>
              </a:ext>
            </a:extLst>
          </p:cNvPr>
          <p:cNvSpPr>
            <a:spLocks noGrp="1"/>
          </p:cNvSpPr>
          <p:nvPr>
            <p:ph type="title"/>
          </p:nvPr>
        </p:nvSpPr>
        <p:spPr/>
        <p:txBody>
          <a:bodyPr/>
          <a:lstStyle/>
          <a:p>
            <a:r>
              <a:rPr lang="en-US" dirty="0"/>
              <a:t>Calculation</a:t>
            </a:r>
            <a:endParaRPr lang="en-GB" dirty="0"/>
          </a:p>
        </p:txBody>
      </p:sp>
      <p:sp>
        <p:nvSpPr>
          <p:cNvPr id="4" name="Slide Number Placeholder 3">
            <a:extLst>
              <a:ext uri="{FF2B5EF4-FFF2-40B4-BE49-F238E27FC236}">
                <a16:creationId xmlns:a16="http://schemas.microsoft.com/office/drawing/2014/main" id="{3A0D3352-28D1-5060-FC42-6C891C48A449}"/>
              </a:ext>
            </a:extLst>
          </p:cNvPr>
          <p:cNvSpPr>
            <a:spLocks noGrp="1"/>
          </p:cNvSpPr>
          <p:nvPr>
            <p:ph type="sldNum" sz="quarter" idx="11"/>
          </p:nvPr>
        </p:nvSpPr>
        <p:spPr/>
        <p:txBody>
          <a:bodyPr/>
          <a:lstStyle/>
          <a:p>
            <a:fld id="{DA74B27A-9F94-4AB0-8E28-79F23ED549D9}" type="slidenum">
              <a:rPr lang="en-US" smtClean="0"/>
              <a:pPr/>
              <a:t>20</a:t>
            </a:fld>
            <a:endParaRPr lang="en-US" dirty="0"/>
          </a:p>
        </p:txBody>
      </p:sp>
      <p:pic>
        <p:nvPicPr>
          <p:cNvPr id="1026" name="Picture 2">
            <a:extLst>
              <a:ext uri="{FF2B5EF4-FFF2-40B4-BE49-F238E27FC236}">
                <a16:creationId xmlns:a16="http://schemas.microsoft.com/office/drawing/2014/main" id="{CA484BD2-0CF6-C113-EB47-2737F13BA9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036246"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5F89983-1224-F408-3BAA-29160E132C73}"/>
              </a:ext>
            </a:extLst>
          </p:cNvPr>
          <p:cNvSpPr txBox="1"/>
          <p:nvPr/>
        </p:nvSpPr>
        <p:spPr>
          <a:xfrm>
            <a:off x="304800" y="3581400"/>
            <a:ext cx="8229600" cy="1938992"/>
          </a:xfrm>
          <a:prstGeom prst="rect">
            <a:avLst/>
          </a:prstGeom>
          <a:noFill/>
        </p:spPr>
        <p:txBody>
          <a:bodyPr wrap="square">
            <a:spAutoFit/>
          </a:bodyPr>
          <a:lstStyle/>
          <a:p>
            <a:pPr algn="l"/>
            <a:r>
              <a:rPr lang="en-GB" b="1" i="0" dirty="0">
                <a:solidFill>
                  <a:srgbClr val="333333"/>
                </a:solidFill>
                <a:effectLst/>
                <a:latin typeface="Arial" panose="020B0604020202020204" pitchFamily="34" charset="0"/>
              </a:rPr>
              <a:t>λ (Lambda) </a:t>
            </a:r>
            <a:r>
              <a:rPr lang="en-GB" b="0" i="0" dirty="0">
                <a:solidFill>
                  <a:srgbClr val="333333"/>
                </a:solidFill>
                <a:effectLst/>
                <a:latin typeface="Arial" panose="020B0604020202020204" pitchFamily="34" charset="0"/>
              </a:rPr>
              <a:t>= Wavelength in meters</a:t>
            </a:r>
          </a:p>
          <a:p>
            <a:pPr algn="l"/>
            <a:endParaRPr lang="en-GB" b="0" i="0" dirty="0">
              <a:solidFill>
                <a:srgbClr val="333333"/>
              </a:solidFill>
              <a:effectLst/>
              <a:latin typeface="Arial" panose="020B0604020202020204" pitchFamily="34" charset="0"/>
            </a:endParaRPr>
          </a:p>
          <a:p>
            <a:pPr algn="l"/>
            <a:r>
              <a:rPr lang="en-GB" b="1" i="0" dirty="0">
                <a:solidFill>
                  <a:srgbClr val="333333"/>
                </a:solidFill>
                <a:effectLst/>
                <a:latin typeface="Arial" panose="020B0604020202020204" pitchFamily="34" charset="0"/>
              </a:rPr>
              <a:t>C or Velocity of Light </a:t>
            </a:r>
            <a:r>
              <a:rPr lang="en-GB" b="0" i="0" dirty="0">
                <a:solidFill>
                  <a:srgbClr val="333333"/>
                </a:solidFill>
                <a:effectLst/>
                <a:latin typeface="Arial" panose="020B0604020202020204" pitchFamily="34" charset="0"/>
              </a:rPr>
              <a:t>= Speed of Light (299,792,458 m/s) </a:t>
            </a:r>
          </a:p>
          <a:p>
            <a:pPr algn="l"/>
            <a:r>
              <a:rPr lang="en-GB" dirty="0">
                <a:solidFill>
                  <a:srgbClr val="333333"/>
                </a:solidFill>
                <a:latin typeface="Arial" panose="020B0604020202020204" pitchFamily="34" charset="0"/>
              </a:rPr>
              <a:t>                                                                   </a:t>
            </a:r>
            <a:r>
              <a:rPr lang="en-GB" b="0" i="0" dirty="0">
                <a:solidFill>
                  <a:srgbClr val="333333"/>
                </a:solidFill>
                <a:effectLst/>
                <a:latin typeface="Arial" panose="020B0604020202020204" pitchFamily="34" charset="0"/>
              </a:rPr>
              <a:t>300,000 km/sec</a:t>
            </a:r>
          </a:p>
          <a:p>
            <a:pPr algn="l"/>
            <a:endParaRPr lang="en-GB" b="1" i="0" dirty="0">
              <a:solidFill>
                <a:srgbClr val="333333"/>
              </a:solidFill>
              <a:effectLst/>
              <a:latin typeface="Arial" panose="020B0604020202020204" pitchFamily="34" charset="0"/>
            </a:endParaRPr>
          </a:p>
          <a:p>
            <a:pPr algn="l"/>
            <a:r>
              <a:rPr lang="en-GB" b="1" i="0" dirty="0">
                <a:solidFill>
                  <a:srgbClr val="333333"/>
                </a:solidFill>
                <a:effectLst/>
                <a:latin typeface="Arial" panose="020B0604020202020204" pitchFamily="34" charset="0"/>
              </a:rPr>
              <a:t>Frequency (Hz):</a:t>
            </a:r>
            <a:r>
              <a:rPr lang="en-GB" b="0" i="0" dirty="0">
                <a:solidFill>
                  <a:srgbClr val="333333"/>
                </a:solidFill>
                <a:effectLst/>
                <a:latin typeface="Arial" panose="020B0604020202020204" pitchFamily="34" charset="0"/>
              </a:rPr>
              <a:t> The frequency in Hz</a:t>
            </a:r>
          </a:p>
        </p:txBody>
      </p:sp>
    </p:spTree>
    <p:extLst>
      <p:ext uri="{BB962C8B-B14F-4D97-AF65-F5344CB8AC3E}">
        <p14:creationId xmlns:p14="http://schemas.microsoft.com/office/powerpoint/2010/main" val="59229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7F58-1D3E-D3DD-DB8D-5A14945AB7E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C86A100-CC9E-8850-92E0-B0C110D47916}"/>
              </a:ext>
            </a:extLst>
          </p:cNvPr>
          <p:cNvSpPr>
            <a:spLocks noGrp="1"/>
          </p:cNvSpPr>
          <p:nvPr>
            <p:ph idx="1"/>
          </p:nvPr>
        </p:nvSpPr>
        <p:spPr/>
        <p:txBody>
          <a:bodyPr/>
          <a:lstStyle/>
          <a:p>
            <a:r>
              <a:rPr lang="en-GB" dirty="0"/>
              <a:t>What is the frequency of microwaves with a wavelength of 0.01 m?</a:t>
            </a:r>
          </a:p>
          <a:p>
            <a:endParaRPr lang="en-GB" dirty="0"/>
          </a:p>
        </p:txBody>
      </p:sp>
      <p:sp>
        <p:nvSpPr>
          <p:cNvPr id="4" name="Slide Number Placeholder 3">
            <a:extLst>
              <a:ext uri="{FF2B5EF4-FFF2-40B4-BE49-F238E27FC236}">
                <a16:creationId xmlns:a16="http://schemas.microsoft.com/office/drawing/2014/main" id="{8FF2DDDB-7354-9033-7DEA-7FDC557A737E}"/>
              </a:ext>
            </a:extLst>
          </p:cNvPr>
          <p:cNvSpPr>
            <a:spLocks noGrp="1"/>
          </p:cNvSpPr>
          <p:nvPr>
            <p:ph type="sldNum" sz="quarter" idx="11"/>
          </p:nvPr>
        </p:nvSpPr>
        <p:spPr/>
        <p:txBody>
          <a:bodyPr/>
          <a:lstStyle/>
          <a:p>
            <a:fld id="{DA74B27A-9F94-4AB0-8E28-79F23ED549D9}" type="slidenum">
              <a:rPr lang="en-US" smtClean="0"/>
              <a:pPr/>
              <a:t>21</a:t>
            </a:fld>
            <a:endParaRPr lang="en-US" dirty="0"/>
          </a:p>
        </p:txBody>
      </p:sp>
      <p:pic>
        <p:nvPicPr>
          <p:cNvPr id="5" name="Picture 4">
            <a:extLst>
              <a:ext uri="{FF2B5EF4-FFF2-40B4-BE49-F238E27FC236}">
                <a16:creationId xmlns:a16="http://schemas.microsoft.com/office/drawing/2014/main" id="{1286FE55-2BDF-4B65-23EB-391CA188BC53}"/>
              </a:ext>
            </a:extLst>
          </p:cNvPr>
          <p:cNvPicPr>
            <a:picLocks noChangeAspect="1"/>
          </p:cNvPicPr>
          <p:nvPr/>
        </p:nvPicPr>
        <p:blipFill>
          <a:blip r:embed="rId2"/>
          <a:stretch>
            <a:fillRect/>
          </a:stretch>
        </p:blipFill>
        <p:spPr>
          <a:xfrm>
            <a:off x="762001" y="2514600"/>
            <a:ext cx="1828800" cy="646232"/>
          </a:xfrm>
          <a:prstGeom prst="rect">
            <a:avLst/>
          </a:prstGeom>
        </p:spPr>
      </p:pic>
      <p:sp>
        <p:nvSpPr>
          <p:cNvPr id="6" name="Text Box 4">
            <a:extLst>
              <a:ext uri="{FF2B5EF4-FFF2-40B4-BE49-F238E27FC236}">
                <a16:creationId xmlns:a16="http://schemas.microsoft.com/office/drawing/2014/main" id="{7BAB1B55-1E08-E26D-22E3-7270896E632F}"/>
              </a:ext>
            </a:extLst>
          </p:cNvPr>
          <p:cNvSpPr txBox="1">
            <a:spLocks noChangeArrowheads="1"/>
          </p:cNvSpPr>
          <p:nvPr/>
        </p:nvSpPr>
        <p:spPr bwMode="auto">
          <a:xfrm>
            <a:off x="762000" y="3038475"/>
            <a:ext cx="78486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dirty="0">
                <a:latin typeface="Tahoma" panose="020B0604030504040204" pitchFamily="34" charset="0"/>
              </a:rPr>
              <a:t>v =3 x 10</a:t>
            </a:r>
            <a:r>
              <a:rPr lang="en-US" altLang="en-US" sz="3200" baseline="30000" dirty="0">
                <a:latin typeface="Tahoma" panose="020B0604030504040204" pitchFamily="34" charset="0"/>
              </a:rPr>
              <a:t>8</a:t>
            </a:r>
            <a:r>
              <a:rPr lang="en-US" altLang="en-US" sz="3200" dirty="0">
                <a:latin typeface="Tahoma" panose="020B0604030504040204" pitchFamily="34" charset="0"/>
              </a:rPr>
              <a:t> m/s =300,000,000 m/s</a:t>
            </a:r>
          </a:p>
          <a:p>
            <a:pPr>
              <a:spcBef>
                <a:spcPct val="50000"/>
              </a:spcBef>
            </a:pPr>
            <a:r>
              <a:rPr lang="el-GR" altLang="en-US" sz="2400" dirty="0">
                <a:latin typeface="Tahoma" panose="020B0604030504040204" pitchFamily="34" charset="0"/>
              </a:rPr>
              <a:t>λ</a:t>
            </a:r>
            <a:r>
              <a:rPr lang="en-US" altLang="en-US" sz="3200" dirty="0">
                <a:latin typeface="Tahoma" panose="020B0604030504040204" pitchFamily="34" charset="0"/>
              </a:rPr>
              <a:t> = 0.01 m</a:t>
            </a:r>
          </a:p>
          <a:p>
            <a:pPr>
              <a:spcBef>
                <a:spcPct val="50000"/>
              </a:spcBef>
            </a:pPr>
            <a:r>
              <a:rPr lang="en-US" altLang="en-US" sz="3200" dirty="0">
                <a:latin typeface="Tahoma" panose="020B0604030504040204" pitchFamily="34" charset="0"/>
                <a:cs typeface="Tahoma" panose="020B0604030504040204" pitchFamily="34" charset="0"/>
              </a:rPr>
              <a:t>f </a:t>
            </a:r>
            <a:r>
              <a:rPr lang="en-US" altLang="en-US" sz="3200" dirty="0">
                <a:latin typeface="Tahoma" panose="020B0604030504040204" pitchFamily="34" charset="0"/>
              </a:rPr>
              <a:t>= 300,000,000 / 0.01</a:t>
            </a:r>
          </a:p>
          <a:p>
            <a:pPr>
              <a:spcBef>
                <a:spcPct val="50000"/>
              </a:spcBef>
            </a:pPr>
            <a:r>
              <a:rPr lang="en-US" altLang="en-US" sz="3200" dirty="0">
                <a:latin typeface="Tahoma" panose="020B0604030504040204" pitchFamily="34" charset="0"/>
              </a:rPr>
              <a:t>=30,000,000,000 Hz</a:t>
            </a:r>
          </a:p>
          <a:p>
            <a:pPr>
              <a:spcBef>
                <a:spcPct val="50000"/>
              </a:spcBef>
            </a:pPr>
            <a:r>
              <a:rPr lang="en-US" altLang="en-US" sz="3200" dirty="0">
                <a:latin typeface="Tahoma" panose="020B0604030504040204" pitchFamily="34" charset="0"/>
              </a:rPr>
              <a:t>=30 GHz</a:t>
            </a:r>
          </a:p>
          <a:p>
            <a:pPr>
              <a:spcBef>
                <a:spcPct val="50000"/>
              </a:spcBef>
            </a:pPr>
            <a:endParaRPr lang="en-US" altLang="en-US" sz="2400" dirty="0">
              <a:latin typeface="Tahoma" panose="020B0604030504040204" pitchFamily="34" charset="0"/>
            </a:endParaRPr>
          </a:p>
          <a:p>
            <a:pPr>
              <a:spcBef>
                <a:spcPct val="50000"/>
              </a:spcBef>
            </a:pPr>
            <a:endParaRPr lang="en-US" altLang="en-US" sz="2400" dirty="0">
              <a:latin typeface="Tahoma" panose="020B0604030504040204" pitchFamily="34" charset="0"/>
            </a:endParaRPr>
          </a:p>
        </p:txBody>
      </p:sp>
    </p:spTree>
    <p:extLst>
      <p:ext uri="{BB962C8B-B14F-4D97-AF65-F5344CB8AC3E}">
        <p14:creationId xmlns:p14="http://schemas.microsoft.com/office/powerpoint/2010/main" val="102281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5D5A160-CD88-4B34-BB81-88092656ACB5}" type="slidenum">
              <a:rPr lang="en-US"/>
              <a:pPr/>
              <a:t>22</a:t>
            </a:fld>
            <a:endParaRPr lang="en-US" dirty="0"/>
          </a:p>
        </p:txBody>
      </p:sp>
      <p:sp>
        <p:nvSpPr>
          <p:cNvPr id="262146" name="Rectangle 2"/>
          <p:cNvSpPr>
            <a:spLocks noGrp="1" noChangeArrowheads="1"/>
          </p:cNvSpPr>
          <p:nvPr>
            <p:ph type="title"/>
          </p:nvPr>
        </p:nvSpPr>
        <p:spPr/>
        <p:txBody>
          <a:bodyPr/>
          <a:lstStyle/>
          <a:p>
            <a:r>
              <a:rPr lang="en-US" dirty="0"/>
              <a:t>Summary</a:t>
            </a:r>
          </a:p>
        </p:txBody>
      </p:sp>
      <p:sp>
        <p:nvSpPr>
          <p:cNvPr id="262147" name="Rectangle 3"/>
          <p:cNvSpPr>
            <a:spLocks noGrp="1" noChangeArrowheads="1"/>
          </p:cNvSpPr>
          <p:nvPr>
            <p:ph type="body" idx="1"/>
          </p:nvPr>
        </p:nvSpPr>
        <p:spPr/>
        <p:txBody>
          <a:bodyPr/>
          <a:lstStyle/>
          <a:p>
            <a:r>
              <a:rPr lang="en-US" dirty="0"/>
              <a:t>A form of energy known as an electromagnetic wave carries elements through the universe</a:t>
            </a:r>
          </a:p>
          <a:p>
            <a:r>
              <a:rPr lang="en-US" dirty="0"/>
              <a:t>All electromagnetic waves share the same four characteristics</a:t>
            </a:r>
          </a:p>
          <a:p>
            <a:r>
              <a:rPr lang="en-US" dirty="0"/>
              <a:t>Electromagnetic waves may be categorized by their frequency</a:t>
            </a:r>
            <a:r>
              <a:rPr lang="en-US"/>
              <a:t>, wavelength</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79B06DC-F983-48A0-850B-40DE55203195}" type="slidenum">
              <a:rPr lang="en-US"/>
              <a:pPr/>
              <a:t>3</a:t>
            </a:fld>
            <a:endParaRPr lang="en-US" dirty="0"/>
          </a:p>
        </p:txBody>
      </p:sp>
      <p:sp>
        <p:nvSpPr>
          <p:cNvPr id="169986" name="Rectangle 2"/>
          <p:cNvSpPr>
            <a:spLocks noGrp="1" noChangeArrowheads="1"/>
          </p:cNvSpPr>
          <p:nvPr>
            <p:ph type="title"/>
          </p:nvPr>
        </p:nvSpPr>
        <p:spPr/>
        <p:txBody>
          <a:bodyPr/>
          <a:lstStyle/>
          <a:p>
            <a:r>
              <a:rPr lang="en-US" dirty="0"/>
              <a:t>Radio Frequency</a:t>
            </a:r>
          </a:p>
        </p:txBody>
      </p:sp>
      <p:sp>
        <p:nvSpPr>
          <p:cNvPr id="169987" name="Rectangle 3"/>
          <p:cNvSpPr>
            <a:spLocks noGrp="1" noChangeArrowheads="1"/>
          </p:cNvSpPr>
          <p:nvPr>
            <p:ph type="body" idx="1"/>
          </p:nvPr>
        </p:nvSpPr>
        <p:spPr/>
        <p:txBody>
          <a:bodyPr/>
          <a:lstStyle/>
          <a:p>
            <a:r>
              <a:rPr lang="en-US" dirty="0"/>
              <a:t>Understanding principles of radio wave transmission is important for: </a:t>
            </a:r>
          </a:p>
          <a:p>
            <a:pPr lvl="1"/>
            <a:r>
              <a:rPr lang="en-US" dirty="0"/>
              <a:t>Troubleshooting wireless LANs </a:t>
            </a:r>
          </a:p>
          <a:p>
            <a:pPr lvl="1"/>
            <a:r>
              <a:rPr lang="en-US" dirty="0"/>
              <a:t>Creating a context for understanding wireless terminology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DDE9F75-2A0C-4791-9BDE-9B2022084DC8}" type="slidenum">
              <a:rPr lang="en-US"/>
              <a:pPr/>
              <a:t>4</a:t>
            </a:fld>
            <a:endParaRPr lang="en-US" dirty="0"/>
          </a:p>
        </p:txBody>
      </p:sp>
      <p:sp>
        <p:nvSpPr>
          <p:cNvPr id="171010" name="Rectangle 2"/>
          <p:cNvSpPr>
            <a:spLocks noGrp="1" noChangeArrowheads="1"/>
          </p:cNvSpPr>
          <p:nvPr>
            <p:ph type="title"/>
          </p:nvPr>
        </p:nvSpPr>
        <p:spPr/>
        <p:txBody>
          <a:bodyPr/>
          <a:lstStyle/>
          <a:p>
            <a:r>
              <a:rPr lang="en-US" dirty="0"/>
              <a:t>What Are Electromagnetic Waves?</a:t>
            </a:r>
          </a:p>
        </p:txBody>
      </p:sp>
      <p:sp>
        <p:nvSpPr>
          <p:cNvPr id="171011" name="Rectangle 3"/>
          <p:cNvSpPr>
            <a:spLocks noGrp="1" noChangeArrowheads="1"/>
          </p:cNvSpPr>
          <p:nvPr>
            <p:ph type="body" idx="1"/>
          </p:nvPr>
        </p:nvSpPr>
        <p:spPr>
          <a:xfrm>
            <a:off x="533400" y="1676400"/>
            <a:ext cx="8077200" cy="3733800"/>
          </a:xfrm>
        </p:spPr>
        <p:txBody>
          <a:bodyPr/>
          <a:lstStyle/>
          <a:p>
            <a:r>
              <a:rPr lang="en-US" b="1" dirty="0"/>
              <a:t>Electromagnetic wave:</a:t>
            </a:r>
            <a:r>
              <a:rPr lang="en-US" dirty="0"/>
              <a:t> Travels freely through space in all directions at speed of light</a:t>
            </a:r>
          </a:p>
          <a:p>
            <a:pPr lvl="1"/>
            <a:r>
              <a:rPr lang="en-US" dirty="0"/>
              <a:t>Consists of an electric field and a magnetic field that are perpendicular to each other</a:t>
            </a:r>
          </a:p>
          <a:p>
            <a:pPr lvl="1"/>
            <a:endParaRPr lang="en-US" dirty="0"/>
          </a:p>
          <a:p>
            <a:pPr marL="0" indent="0">
              <a:buNone/>
            </a:pPr>
            <a:endParaRPr lang="en-US" dirty="0"/>
          </a:p>
        </p:txBody>
      </p:sp>
      <p:pic>
        <p:nvPicPr>
          <p:cNvPr id="1026" name="Picture 2" descr="C:\Users\Julie\Documents\DropBox\InstructorManuals\CWNA\PPTs-new\fIGURES\Figure 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191"/>
          <a:stretch/>
        </p:blipFill>
        <p:spPr bwMode="auto">
          <a:xfrm>
            <a:off x="2612265" y="3429000"/>
            <a:ext cx="2950336" cy="2092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4308" y="5715000"/>
            <a:ext cx="2693366" cy="400110"/>
          </a:xfrm>
          <a:prstGeom prst="rect">
            <a:avLst/>
          </a:prstGeom>
          <a:noFill/>
        </p:spPr>
        <p:txBody>
          <a:bodyPr wrap="none" rtlCol="0">
            <a:spAutoFit/>
          </a:bodyPr>
          <a:lstStyle/>
          <a:p>
            <a:r>
              <a:rPr lang="en-US" dirty="0">
                <a:solidFill>
                  <a:schemeClr val="tx1"/>
                </a:solidFill>
                <a:latin typeface="+mj-lt"/>
              </a:rPr>
              <a:t>Electromagnetic wave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Electromagnetic Spectrum</a:t>
            </a:r>
          </a:p>
        </p:txBody>
      </p:sp>
      <p:sp>
        <p:nvSpPr>
          <p:cNvPr id="3" name="Content Placeholder 2"/>
          <p:cNvSpPr>
            <a:spLocks noGrp="1"/>
          </p:cNvSpPr>
          <p:nvPr>
            <p:ph idx="1"/>
          </p:nvPr>
        </p:nvSpPr>
        <p:spPr>
          <a:xfrm>
            <a:off x="533400" y="1676400"/>
            <a:ext cx="8077200" cy="3429000"/>
          </a:xfrm>
        </p:spPr>
        <p:txBody>
          <a:bodyPr/>
          <a:lstStyle/>
          <a:p>
            <a:endParaRPr lang="en-US" dirty="0"/>
          </a:p>
        </p:txBody>
      </p:sp>
      <p:sp>
        <p:nvSpPr>
          <p:cNvPr id="5" name="Slide Number Placeholder 4"/>
          <p:cNvSpPr>
            <a:spLocks noGrp="1"/>
          </p:cNvSpPr>
          <p:nvPr>
            <p:ph type="sldNum" sz="quarter" idx="11"/>
          </p:nvPr>
        </p:nvSpPr>
        <p:spPr/>
        <p:txBody>
          <a:bodyPr/>
          <a:lstStyle/>
          <a:p>
            <a:fld id="{DA74B27A-9F94-4AB0-8E28-79F23ED549D9}" type="slidenum">
              <a:rPr lang="en-US" smtClean="0"/>
              <a:pPr/>
              <a:t>5</a:t>
            </a:fld>
            <a:endParaRPr lang="en-US" dirty="0"/>
          </a:p>
        </p:txBody>
      </p:sp>
      <p:pic>
        <p:nvPicPr>
          <p:cNvPr id="4100" name="Picture 4" descr="EMR Spectrum">
            <a:extLst>
              <a:ext uri="{FF2B5EF4-FFF2-40B4-BE49-F238E27FC236}">
                <a16:creationId xmlns:a16="http://schemas.microsoft.com/office/drawing/2014/main" id="{295CD8FA-9316-E257-7ED0-2E5DAE1C8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731520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53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A74B27A-9F94-4AB0-8E28-79F23ED549D9}" type="slidenum">
              <a:rPr lang="en-US" smtClean="0"/>
              <a:pPr/>
              <a:t>6</a:t>
            </a:fld>
            <a:endParaRPr lang="en-US" dirty="0"/>
          </a:p>
        </p:txBody>
      </p:sp>
      <p:sp>
        <p:nvSpPr>
          <p:cNvPr id="7" name="TextBox 6"/>
          <p:cNvSpPr txBox="1"/>
          <p:nvPr/>
        </p:nvSpPr>
        <p:spPr>
          <a:xfrm>
            <a:off x="1752600" y="5638800"/>
            <a:ext cx="5042214" cy="400110"/>
          </a:xfrm>
          <a:prstGeom prst="rect">
            <a:avLst/>
          </a:prstGeom>
          <a:noFill/>
        </p:spPr>
        <p:txBody>
          <a:bodyPr wrap="none" rtlCol="0">
            <a:spAutoFit/>
          </a:bodyPr>
          <a:lstStyle/>
          <a:p>
            <a:r>
              <a:rPr lang="en-US" dirty="0">
                <a:solidFill>
                  <a:schemeClr val="tx1"/>
                </a:solidFill>
                <a:latin typeface="+mj-lt"/>
              </a:rPr>
              <a:t>Table Electromagnetic spectrum properties</a:t>
            </a:r>
          </a:p>
        </p:txBody>
      </p:sp>
      <p:pic>
        <p:nvPicPr>
          <p:cNvPr id="2050" name="Picture 2" descr="C:\Users\Julie\Documents\Dropbox\InstructorManuals\CWNA\PPTs-new\Tables\chapter 03\Table 3-2.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2381"/>
          <a:stretch/>
        </p:blipFill>
        <p:spPr bwMode="auto">
          <a:xfrm>
            <a:off x="1219200" y="685800"/>
            <a:ext cx="6248400" cy="472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67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A74B27A-9F94-4AB0-8E28-79F23ED549D9}" type="slidenum">
              <a:rPr lang="en-US" smtClean="0"/>
              <a:pPr/>
              <a:t>7</a:t>
            </a:fld>
            <a:endParaRPr lang="en-US" dirty="0"/>
          </a:p>
        </p:txBody>
      </p:sp>
      <p:sp>
        <p:nvSpPr>
          <p:cNvPr id="7" name="TextBox 6"/>
          <p:cNvSpPr txBox="1"/>
          <p:nvPr/>
        </p:nvSpPr>
        <p:spPr>
          <a:xfrm>
            <a:off x="2438400" y="5562600"/>
            <a:ext cx="4516429" cy="400110"/>
          </a:xfrm>
          <a:prstGeom prst="rect">
            <a:avLst/>
          </a:prstGeom>
          <a:noFill/>
        </p:spPr>
        <p:txBody>
          <a:bodyPr wrap="none" rtlCol="0">
            <a:spAutoFit/>
          </a:bodyPr>
          <a:lstStyle/>
          <a:p>
            <a:r>
              <a:rPr lang="en-US" dirty="0">
                <a:solidFill>
                  <a:schemeClr val="tx1"/>
                </a:solidFill>
                <a:latin typeface="+mj-lt"/>
              </a:rPr>
              <a:t>Table Common radio frequency bands</a:t>
            </a:r>
          </a:p>
        </p:txBody>
      </p:sp>
      <p:pic>
        <p:nvPicPr>
          <p:cNvPr id="3074" name="Picture 2" descr="C:\Users\Julie\Documents\Dropbox\InstructorManuals\CWNA\PPTs-new\Tables\chapter 03\Table 3-3.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4286"/>
          <a:stretch/>
        </p:blipFill>
        <p:spPr bwMode="auto">
          <a:xfrm>
            <a:off x="916546" y="685800"/>
            <a:ext cx="6855854" cy="477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36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Electromagnetic Spectrum</a:t>
            </a:r>
          </a:p>
        </p:txBody>
      </p:sp>
      <p:sp>
        <p:nvSpPr>
          <p:cNvPr id="3" name="Content Placeholder 2"/>
          <p:cNvSpPr>
            <a:spLocks noGrp="1"/>
          </p:cNvSpPr>
          <p:nvPr>
            <p:ph idx="1"/>
          </p:nvPr>
        </p:nvSpPr>
        <p:spPr/>
        <p:txBody>
          <a:bodyPr/>
          <a:lstStyle/>
          <a:p>
            <a:r>
              <a:rPr lang="en-US" dirty="0"/>
              <a:t>A license is normally required from the FCC to send and receive via a specific frequency</a:t>
            </a:r>
          </a:p>
          <a:p>
            <a:pPr lvl="1"/>
            <a:r>
              <a:rPr lang="en-US" b="1" dirty="0"/>
              <a:t>Unlicensed bands</a:t>
            </a:r>
            <a:r>
              <a:rPr lang="en-US" dirty="0"/>
              <a:t>: parts of the radio spectrum that are available nationwide to all users without requiring a license</a:t>
            </a:r>
          </a:p>
          <a:p>
            <a:pPr lvl="1"/>
            <a:r>
              <a:rPr lang="en-US" dirty="0"/>
              <a:t>FCC does impose power limits on devices using the unregulated bands (reduces their range)</a:t>
            </a:r>
          </a:p>
          <a:p>
            <a:r>
              <a:rPr lang="en-US" dirty="0"/>
              <a:t>Unlicensed National Information Infrastructure (UNII) band: intended for devices that provide short-range, high-speed wireless digital communications</a:t>
            </a:r>
          </a:p>
        </p:txBody>
      </p:sp>
      <p:sp>
        <p:nvSpPr>
          <p:cNvPr id="5" name="Slide Number Placeholder 4"/>
          <p:cNvSpPr>
            <a:spLocks noGrp="1"/>
          </p:cNvSpPr>
          <p:nvPr>
            <p:ph type="sldNum" sz="quarter" idx="11"/>
          </p:nvPr>
        </p:nvSpPr>
        <p:spPr/>
        <p:txBody>
          <a:bodyPr/>
          <a:lstStyle/>
          <a:p>
            <a:fld id="{DA74B27A-9F94-4AB0-8E28-79F23ED549D9}" type="slidenum">
              <a:rPr lang="en-US" smtClean="0"/>
              <a:pPr/>
              <a:t>8</a:t>
            </a:fld>
            <a:endParaRPr lang="en-US" dirty="0"/>
          </a:p>
        </p:txBody>
      </p:sp>
    </p:spTree>
    <p:extLst>
      <p:ext uri="{BB962C8B-B14F-4D97-AF65-F5344CB8AC3E}">
        <p14:creationId xmlns:p14="http://schemas.microsoft.com/office/powerpoint/2010/main" val="391002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Electromagnetic Wave Characteristics</a:t>
            </a:r>
          </a:p>
        </p:txBody>
      </p:sp>
      <p:sp>
        <p:nvSpPr>
          <p:cNvPr id="3" name="Content Placeholder 2"/>
          <p:cNvSpPr>
            <a:spLocks noGrp="1"/>
          </p:cNvSpPr>
          <p:nvPr>
            <p:ph idx="1"/>
          </p:nvPr>
        </p:nvSpPr>
        <p:spPr/>
        <p:txBody>
          <a:bodyPr/>
          <a:lstStyle/>
          <a:p>
            <a:r>
              <a:rPr lang="en-US" dirty="0"/>
              <a:t>Characteristics of electromagnetic waves:</a:t>
            </a:r>
          </a:p>
          <a:p>
            <a:pPr lvl="1"/>
            <a:r>
              <a:rPr lang="en-US" b="1" dirty="0"/>
              <a:t>Continuous</a:t>
            </a:r>
            <a:r>
              <a:rPr lang="en-US" dirty="0"/>
              <a:t> - does not repeatedly start and stop</a:t>
            </a:r>
          </a:p>
          <a:p>
            <a:pPr lvl="1"/>
            <a:r>
              <a:rPr lang="en-US" b="1" dirty="0"/>
              <a:t>Cycle - </a:t>
            </a:r>
            <a:r>
              <a:rPr lang="en-US" dirty="0"/>
              <a:t>When wave completes trip and returns back to starting point it has finished one cycle</a:t>
            </a:r>
          </a:p>
          <a:p>
            <a:r>
              <a:rPr lang="en-US" dirty="0"/>
              <a:t>Cycles are illustrated by an up-and-down wave called an </a:t>
            </a:r>
            <a:r>
              <a:rPr lang="en-US" b="1" dirty="0"/>
              <a:t>sine wave</a:t>
            </a:r>
          </a:p>
          <a:p>
            <a:r>
              <a:rPr lang="en-US" dirty="0"/>
              <a:t>All electromagnetic waves share the same four characteristics: wavelength, frequency, amplitude, and phase</a:t>
            </a:r>
          </a:p>
        </p:txBody>
      </p:sp>
      <p:sp>
        <p:nvSpPr>
          <p:cNvPr id="5" name="Slide Number Placeholder 4"/>
          <p:cNvSpPr>
            <a:spLocks noGrp="1"/>
          </p:cNvSpPr>
          <p:nvPr>
            <p:ph type="sldNum" sz="quarter" idx="11"/>
          </p:nvPr>
        </p:nvSpPr>
        <p:spPr/>
        <p:txBody>
          <a:bodyPr/>
          <a:lstStyle/>
          <a:p>
            <a:fld id="{DA74B27A-9F94-4AB0-8E28-79F23ED549D9}" type="slidenum">
              <a:rPr lang="en-US" smtClean="0"/>
              <a:pPr/>
              <a:t>9</a:t>
            </a:fld>
            <a:endParaRPr lang="en-US" dirty="0"/>
          </a:p>
        </p:txBody>
      </p:sp>
    </p:spTree>
    <p:extLst>
      <p:ext uri="{BB962C8B-B14F-4D97-AF65-F5344CB8AC3E}">
        <p14:creationId xmlns:p14="http://schemas.microsoft.com/office/powerpoint/2010/main" val="675130719"/>
      </p:ext>
    </p:extLst>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842</Words>
  <Application>Microsoft Office PowerPoint</Application>
  <PresentationFormat>On-screen Show (4:3)</PresentationFormat>
  <Paragraphs>109</Paragraphs>
  <Slides>22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Tahoma</vt:lpstr>
      <vt:lpstr>Times New Roman</vt:lpstr>
      <vt:lpstr>Default Design</vt:lpstr>
      <vt:lpstr>Electromagnetic Waves Fundamentals</vt:lpstr>
      <vt:lpstr>Objectives</vt:lpstr>
      <vt:lpstr>Radio Frequency</vt:lpstr>
      <vt:lpstr>What Are Electromagnetic Waves?</vt:lpstr>
      <vt:lpstr>The Electromagnetic Spectrum</vt:lpstr>
      <vt:lpstr>PowerPoint Presentation</vt:lpstr>
      <vt:lpstr>PowerPoint Presentation</vt:lpstr>
      <vt:lpstr>The Electromagnetic Spectrum</vt:lpstr>
      <vt:lpstr>Electromagnetic Wave Characteristics</vt:lpstr>
      <vt:lpstr>Electromagnetic Waves</vt:lpstr>
      <vt:lpstr>Wavelength</vt:lpstr>
      <vt:lpstr>Frequency</vt:lpstr>
      <vt:lpstr>PowerPoint Presentation</vt:lpstr>
      <vt:lpstr>PowerPoint Presentation</vt:lpstr>
      <vt:lpstr>PowerPoint Presentation</vt:lpstr>
      <vt:lpstr>PowerPoint Presentation</vt:lpstr>
      <vt:lpstr>Amplitude</vt:lpstr>
      <vt:lpstr>Phase</vt:lpstr>
      <vt:lpstr>PowerPoint Presentation</vt:lpstr>
      <vt:lpstr>Calculation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CWNA Guide to Wireless LANs,Third Edition</dc:title>
  <dc:subject>Chapter One</dc:subject>
  <dc:creator/>
  <cp:lastModifiedBy/>
  <cp:revision>237</cp:revision>
  <dcterms:created xsi:type="dcterms:W3CDTF">2002-09-27T23:29:22Z</dcterms:created>
  <dcterms:modified xsi:type="dcterms:W3CDTF">2022-11-12T19:11:59Z</dcterms:modified>
</cp:coreProperties>
</file>